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4"/>
  </p:notesMasterIdLst>
  <p:sldIdLst>
    <p:sldId id="262" r:id="rId3"/>
    <p:sldId id="267" r:id="rId4"/>
    <p:sldId id="268" r:id="rId5"/>
    <p:sldId id="269" r:id="rId6"/>
    <p:sldId id="289" r:id="rId7"/>
    <p:sldId id="280" r:id="rId8"/>
    <p:sldId id="290" r:id="rId9"/>
    <p:sldId id="291" r:id="rId10"/>
    <p:sldId id="281" r:id="rId11"/>
    <p:sldId id="292" r:id="rId12"/>
    <p:sldId id="29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g wanli" initials="cw" lastIdx="1" clrIdx="0">
    <p:extLst>
      <p:ext uri="{19B8F6BF-5375-455C-9EA6-DF929625EA0E}">
        <p15:presenceInfo xmlns:p15="http://schemas.microsoft.com/office/powerpoint/2012/main" userId="49b616f0111572d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E171933-4619-4E11-9A3F-F7608DF75F80}" styleName="中度样式 1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596" autoAdjust="0"/>
  </p:normalViewPr>
  <p:slideViewPr>
    <p:cSldViewPr snapToGrid="0">
      <p:cViewPr varScale="1">
        <p:scale>
          <a:sx n="93" d="100"/>
          <a:sy n="93" d="100"/>
        </p:scale>
        <p:origin x="18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BD6772-7664-4276-A14C-93E5764310AE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F8D41-C2B9-4C7C-8A24-D6A77FCFB1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618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F8D41-C2B9-4C7C-8A24-D6A77FCFB15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905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F8D41-C2B9-4C7C-8A24-D6A77FCFB15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330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429136-D501-4CF7-A348-D0513DDCB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750D0D-DE6D-4875-8132-05A579A9F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71C80F-0315-498F-99ED-966176661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B5217A-F148-4B7F-8B6B-C1FF6EBC2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B224C8-233F-44F7-A611-48B816A54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848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3C8D05-B439-4D10-B3ED-735CEDB70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310B81-1EAD-43E8-8AA0-AED2C3DBA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684E5C-2E00-48E9-9685-964EBD29E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1E7A2B-A437-41C5-8E32-F4401B408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D8D131-E5F0-4652-826A-003FFAE2A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912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A8B0CBE-0E2C-440A-A8E8-F11F68F70C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09BB26-3E78-4261-9F91-762E4A755B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4BE052-280D-448B-A5D9-49BAEB61C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901F8C-F13F-4900-A74A-956A4A133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7C4478-439D-49CD-85D7-8DCAFD21D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921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1111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55596" y="171942"/>
            <a:ext cx="680809" cy="440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4998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3453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1908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18900000">
            <a:off x="5263713" y="-832287"/>
            <a:ext cx="1664574" cy="1664574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/>
        </p:nvSpPr>
        <p:spPr>
          <a:xfrm>
            <a:off x="10650326" y="6539461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5C5C5D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73176145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631924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1">
    <p:bg>
      <p:bgPr>
        <a:solidFill>
          <a:srgbClr val="E253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19972" y="2607414"/>
            <a:ext cx="2352057" cy="23520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7493" y="3776799"/>
            <a:ext cx="1512401" cy="151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179731" y="4038762"/>
            <a:ext cx="3832539" cy="28755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729846" y="4581669"/>
            <a:ext cx="280829" cy="280829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179801" y="4254243"/>
            <a:ext cx="586434" cy="5575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pasted-image.pd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665192" y="5645562"/>
            <a:ext cx="861616" cy="557513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Shape 32"/>
          <p:cNvSpPr/>
          <p:nvPr/>
        </p:nvSpPr>
        <p:spPr>
          <a:xfrm>
            <a:off x="168593" y="1512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FFFFFF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3830664776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1111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55596" y="2678075"/>
            <a:ext cx="680809" cy="440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42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4998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3453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4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1908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hape 45"/>
          <p:cNvSpPr/>
          <p:nvPr/>
        </p:nvSpPr>
        <p:spPr>
          <a:xfrm>
            <a:off x="5437434" y="3110173"/>
            <a:ext cx="1566134" cy="307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lvl="1" algn="l" defTabSz="292100">
              <a:lnSpc>
                <a:spcPct val="90000"/>
              </a:lnSpc>
              <a:defRPr sz="3700" b="1">
                <a:solidFill>
                  <a:srgbClr val="5C5C5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850"/>
              <a:t>LANGLIB</a:t>
            </a:r>
          </a:p>
        </p:txBody>
      </p:sp>
      <p:pic>
        <p:nvPicPr>
          <p:cNvPr id="46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263713" y="2215713"/>
            <a:ext cx="1664574" cy="166457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" name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083100" y="2218513"/>
            <a:ext cx="242992" cy="242992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hape 48"/>
          <p:cNvSpPr/>
          <p:nvPr/>
        </p:nvSpPr>
        <p:spPr>
          <a:xfrm>
            <a:off x="10650326" y="6539461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5C5C5D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2268446082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exels-photo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72033" y="2226586"/>
            <a:ext cx="1642749" cy="1642749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83100" y="2218513"/>
            <a:ext cx="242992" cy="2429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55596" y="2678075"/>
            <a:ext cx="680809" cy="440524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/>
          <p:nvPr/>
        </p:nvSpPr>
        <p:spPr>
          <a:xfrm>
            <a:off x="5437434" y="3110173"/>
            <a:ext cx="1566134" cy="307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lvl="1" algn="l" defTabSz="292100">
              <a:lnSpc>
                <a:spcPct val="90000"/>
              </a:lnSpc>
              <a:defRPr sz="3700" b="1">
                <a:solidFill>
                  <a:srgbClr val="FEFEF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850"/>
              <a:t>LANGLIB</a:t>
            </a:r>
          </a:p>
        </p:txBody>
      </p:sp>
      <p:pic>
        <p:nvPicPr>
          <p:cNvPr id="61" name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160029" y="66590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62" name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519179" y="66590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16429" y="6659042"/>
            <a:ext cx="1122935" cy="19051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/>
          <p:nvPr/>
        </p:nvSpPr>
        <p:spPr>
          <a:xfrm>
            <a:off x="10650326" y="6539461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FFFFFF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421789887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1111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55596" y="171942"/>
            <a:ext cx="680809" cy="440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4998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3453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1908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18900000">
            <a:off x="5263713" y="-832287"/>
            <a:ext cx="1664574" cy="1664574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/>
        </p:nvSpPr>
        <p:spPr>
          <a:xfrm>
            <a:off x="10650326" y="6539461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5C5C5D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2472405185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exels-photo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7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8900000">
            <a:off x="5272033" y="-808675"/>
            <a:ext cx="1642749" cy="1642749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55596" y="171942"/>
            <a:ext cx="680809" cy="440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89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160029" y="66590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90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519179" y="66590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916429" y="6659042"/>
            <a:ext cx="1122935" cy="19051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hape 92"/>
          <p:cNvSpPr/>
          <p:nvPr/>
        </p:nvSpPr>
        <p:spPr>
          <a:xfrm>
            <a:off x="10650326" y="6539461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FFFFFF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4291388499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hape 102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295202909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09E28D-9D5E-4E40-A7C3-649F6786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8BCEC7-EB59-47C3-9BBC-3A13F1AFB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5AD891-17DE-45DC-813D-A4EE06C4F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2E37F2-C72D-4802-91F2-23C9157BE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51F932-6040-47A4-B4D0-073A9A2F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9414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hape 111"/>
          <p:cNvSpPr/>
          <p:nvPr/>
        </p:nvSpPr>
        <p:spPr>
          <a:xfrm>
            <a:off x="1035501" y="2500103"/>
            <a:ext cx="1860551" cy="1860910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12" name="Shape 112"/>
          <p:cNvSpPr/>
          <p:nvPr/>
        </p:nvSpPr>
        <p:spPr>
          <a:xfrm>
            <a:off x="4918075" y="2506453"/>
            <a:ext cx="1860550" cy="1860910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13" name="Shape 113"/>
          <p:cNvSpPr/>
          <p:nvPr/>
        </p:nvSpPr>
        <p:spPr>
          <a:xfrm>
            <a:off x="8787246" y="2500103"/>
            <a:ext cx="1860551" cy="1860910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14" name="Shape 114"/>
          <p:cNvSpPr>
            <a:spLocks noGrp="1"/>
          </p:cNvSpPr>
          <p:nvPr>
            <p:ph type="pic" sz="quarter" idx="13"/>
          </p:nvPr>
        </p:nvSpPr>
        <p:spPr>
          <a:xfrm>
            <a:off x="1267276" y="2225031"/>
            <a:ext cx="1905001" cy="190411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5" name="Shape 115"/>
          <p:cNvSpPr>
            <a:spLocks noGrp="1"/>
          </p:cNvSpPr>
          <p:nvPr>
            <p:ph type="pic" sz="quarter" idx="14"/>
          </p:nvPr>
        </p:nvSpPr>
        <p:spPr>
          <a:xfrm>
            <a:off x="5149850" y="2232379"/>
            <a:ext cx="1905001" cy="190411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pic" sz="quarter" idx="15"/>
          </p:nvPr>
        </p:nvSpPr>
        <p:spPr>
          <a:xfrm>
            <a:off x="9026004" y="2225031"/>
            <a:ext cx="1905001" cy="190411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pic>
        <p:nvPicPr>
          <p:cNvPr id="117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18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1081147533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hape 127"/>
          <p:cNvSpPr/>
          <p:nvPr/>
        </p:nvSpPr>
        <p:spPr>
          <a:xfrm>
            <a:off x="1035501" y="2500103"/>
            <a:ext cx="1860551" cy="1860910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28" name="Shape 128"/>
          <p:cNvSpPr/>
          <p:nvPr/>
        </p:nvSpPr>
        <p:spPr>
          <a:xfrm>
            <a:off x="4918075" y="2506453"/>
            <a:ext cx="1860550" cy="1860910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29" name="Shape 129"/>
          <p:cNvSpPr/>
          <p:nvPr/>
        </p:nvSpPr>
        <p:spPr>
          <a:xfrm>
            <a:off x="8787246" y="2500103"/>
            <a:ext cx="1860551" cy="1860910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30" name="Shape 130"/>
          <p:cNvSpPr/>
          <p:nvPr/>
        </p:nvSpPr>
        <p:spPr>
          <a:xfrm>
            <a:off x="1271714" y="2226331"/>
            <a:ext cx="1900230" cy="190023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1" name="Shape 131"/>
          <p:cNvSpPr/>
          <p:nvPr/>
        </p:nvSpPr>
        <p:spPr>
          <a:xfrm>
            <a:off x="5145885" y="2226331"/>
            <a:ext cx="1900230" cy="190023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32" name="Shape 132"/>
          <p:cNvSpPr/>
          <p:nvPr/>
        </p:nvSpPr>
        <p:spPr>
          <a:xfrm>
            <a:off x="9019724" y="2226331"/>
            <a:ext cx="1900231" cy="190023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pic>
        <p:nvPicPr>
          <p:cNvPr id="13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3485608460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hape 143"/>
          <p:cNvSpPr/>
          <p:nvPr/>
        </p:nvSpPr>
        <p:spPr>
          <a:xfrm>
            <a:off x="3101806" y="2500103"/>
            <a:ext cx="1860551" cy="1860910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44" name="Shape 144"/>
          <p:cNvSpPr/>
          <p:nvPr/>
        </p:nvSpPr>
        <p:spPr>
          <a:xfrm>
            <a:off x="6984379" y="2506453"/>
            <a:ext cx="1860551" cy="1860910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45" name="Shape 145"/>
          <p:cNvSpPr/>
          <p:nvPr/>
        </p:nvSpPr>
        <p:spPr>
          <a:xfrm>
            <a:off x="3338019" y="2226331"/>
            <a:ext cx="1900230" cy="190023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46" name="Shape 146"/>
          <p:cNvSpPr/>
          <p:nvPr/>
        </p:nvSpPr>
        <p:spPr>
          <a:xfrm>
            <a:off x="7212189" y="2226331"/>
            <a:ext cx="1900230" cy="190023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pic>
        <p:nvPicPr>
          <p:cNvPr id="147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hape 148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2070181978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9" name="Group 159"/>
          <p:cNvGrpSpPr/>
          <p:nvPr/>
        </p:nvGrpSpPr>
        <p:grpSpPr>
          <a:xfrm>
            <a:off x="4446481" y="1916016"/>
            <a:ext cx="3299040" cy="3319180"/>
            <a:chOff x="0" y="0"/>
            <a:chExt cx="6598078" cy="6638357"/>
          </a:xfrm>
        </p:grpSpPr>
        <p:sp>
          <p:nvSpPr>
            <p:cNvPr id="157" name="Shape 157"/>
            <p:cNvSpPr/>
            <p:nvPr/>
          </p:nvSpPr>
          <p:spPr>
            <a:xfrm>
              <a:off x="0" y="868529"/>
              <a:ext cx="5768715" cy="5769829"/>
            </a:xfrm>
            <a:prstGeom prst="rect">
              <a:avLst/>
            </a:prstGeom>
            <a:noFill/>
            <a:ln w="88900" cap="flat">
              <a:solidFill>
                <a:srgbClr val="EB682D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l">
                <a:defRPr sz="3000" b="1" spc="-9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500"/>
            </a:p>
          </p:txBody>
        </p:sp>
        <p:sp>
          <p:nvSpPr>
            <p:cNvPr id="158" name="Shape 158"/>
            <p:cNvSpPr/>
            <p:nvPr/>
          </p:nvSpPr>
          <p:spPr>
            <a:xfrm>
              <a:off x="706334" y="0"/>
              <a:ext cx="5891745" cy="5891744"/>
            </a:xfrm>
            <a:prstGeom prst="rect">
              <a:avLst/>
            </a:prstGeom>
            <a:solidFill>
              <a:srgbClr val="EB682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</p:grpSp>
      <p:pic>
        <p:nvPicPr>
          <p:cNvPr id="160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Shape 161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1055408032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Shape 170"/>
          <p:cNvSpPr/>
          <p:nvPr/>
        </p:nvSpPr>
        <p:spPr>
          <a:xfrm rot="18900000">
            <a:off x="1125964" y="2846933"/>
            <a:ext cx="1552626" cy="1555751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71" name="Shape 171"/>
          <p:cNvSpPr/>
          <p:nvPr/>
        </p:nvSpPr>
        <p:spPr>
          <a:xfrm rot="18900000">
            <a:off x="5002187" y="2846933"/>
            <a:ext cx="1552626" cy="1555751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72" name="Shape 172"/>
          <p:cNvSpPr/>
          <p:nvPr/>
        </p:nvSpPr>
        <p:spPr>
          <a:xfrm rot="18900000">
            <a:off x="8884692" y="2846933"/>
            <a:ext cx="1552626" cy="1555751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73" name="Shape 173"/>
          <p:cNvSpPr>
            <a:spLocks noGrp="1"/>
          </p:cNvSpPr>
          <p:nvPr>
            <p:ph type="pic" sz="quarter" idx="13"/>
          </p:nvPr>
        </p:nvSpPr>
        <p:spPr>
          <a:xfrm rot="18900000">
            <a:off x="1426047" y="2831447"/>
            <a:ext cx="1587501" cy="15867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74" name="Shape 174"/>
          <p:cNvSpPr>
            <a:spLocks noGrp="1"/>
          </p:cNvSpPr>
          <p:nvPr>
            <p:ph type="pic" sz="quarter" idx="14"/>
          </p:nvPr>
        </p:nvSpPr>
        <p:spPr>
          <a:xfrm rot="18900000">
            <a:off x="5302271" y="2831447"/>
            <a:ext cx="1587501" cy="15867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75" name="Shape 175"/>
          <p:cNvSpPr>
            <a:spLocks noGrp="1"/>
          </p:cNvSpPr>
          <p:nvPr>
            <p:ph type="pic" sz="quarter" idx="15"/>
          </p:nvPr>
        </p:nvSpPr>
        <p:spPr>
          <a:xfrm rot="18900000">
            <a:off x="9184775" y="2831447"/>
            <a:ext cx="1587501" cy="15867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pic>
        <p:nvPicPr>
          <p:cNvPr id="176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hape 177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290634661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hape 186"/>
          <p:cNvSpPr/>
          <p:nvPr/>
        </p:nvSpPr>
        <p:spPr>
          <a:xfrm rot="18900000">
            <a:off x="1119683" y="2846933"/>
            <a:ext cx="1552626" cy="1555751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87" name="Shape 187"/>
          <p:cNvSpPr/>
          <p:nvPr/>
        </p:nvSpPr>
        <p:spPr>
          <a:xfrm rot="18900000">
            <a:off x="5002187" y="2846933"/>
            <a:ext cx="1552626" cy="1555751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88" name="Shape 188"/>
          <p:cNvSpPr/>
          <p:nvPr/>
        </p:nvSpPr>
        <p:spPr>
          <a:xfrm rot="18900000">
            <a:off x="8884692" y="2846933"/>
            <a:ext cx="1552626" cy="1555751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89" name="Shape 189"/>
          <p:cNvSpPr/>
          <p:nvPr/>
        </p:nvSpPr>
        <p:spPr>
          <a:xfrm rot="18900000">
            <a:off x="1443464" y="2846933"/>
            <a:ext cx="1552626" cy="155575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90" name="Shape 190"/>
          <p:cNvSpPr/>
          <p:nvPr/>
        </p:nvSpPr>
        <p:spPr>
          <a:xfrm rot="18900000">
            <a:off x="5319687" y="2846933"/>
            <a:ext cx="1552626" cy="155575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191" name="Shape 191"/>
          <p:cNvSpPr/>
          <p:nvPr/>
        </p:nvSpPr>
        <p:spPr>
          <a:xfrm rot="18900000">
            <a:off x="9202192" y="2846933"/>
            <a:ext cx="1552626" cy="155575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pic>
        <p:nvPicPr>
          <p:cNvPr id="192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Shape 193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1351617250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Shape 202"/>
          <p:cNvSpPr/>
          <p:nvPr/>
        </p:nvSpPr>
        <p:spPr>
          <a:xfrm rot="18900000">
            <a:off x="3235401" y="2846933"/>
            <a:ext cx="1552626" cy="1555751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03" name="Shape 203"/>
          <p:cNvSpPr/>
          <p:nvPr/>
        </p:nvSpPr>
        <p:spPr>
          <a:xfrm rot="18900000">
            <a:off x="7117905" y="2846933"/>
            <a:ext cx="1552626" cy="1555751"/>
          </a:xfrm>
          <a:prstGeom prst="rect">
            <a:avLst/>
          </a:prstGeom>
          <a:ln w="88900">
            <a:solidFill>
              <a:srgbClr val="EB682D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04" name="Shape 204"/>
          <p:cNvSpPr/>
          <p:nvPr/>
        </p:nvSpPr>
        <p:spPr>
          <a:xfrm rot="18900000">
            <a:off x="3559182" y="2846933"/>
            <a:ext cx="1552626" cy="155575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05" name="Shape 205"/>
          <p:cNvSpPr/>
          <p:nvPr/>
        </p:nvSpPr>
        <p:spPr>
          <a:xfrm rot="18900000">
            <a:off x="7435405" y="2846933"/>
            <a:ext cx="1552626" cy="1555751"/>
          </a:xfrm>
          <a:prstGeom prst="rect">
            <a:avLst/>
          </a:prstGeom>
          <a:solidFill>
            <a:srgbClr val="EB682D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pic>
        <p:nvPicPr>
          <p:cNvPr id="206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Shape 207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3914728045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8" name="Group 218"/>
          <p:cNvGrpSpPr/>
          <p:nvPr/>
        </p:nvGrpSpPr>
        <p:grpSpPr>
          <a:xfrm>
            <a:off x="4027979" y="1800880"/>
            <a:ext cx="4136042" cy="3613991"/>
            <a:chOff x="0" y="0"/>
            <a:chExt cx="8272081" cy="7227981"/>
          </a:xfrm>
        </p:grpSpPr>
        <p:sp>
          <p:nvSpPr>
            <p:cNvPr id="216" name="Shape 216"/>
            <p:cNvSpPr/>
            <p:nvPr/>
          </p:nvSpPr>
          <p:spPr>
            <a:xfrm rot="18900000">
              <a:off x="1061082" y="1055944"/>
              <a:ext cx="5105817" cy="5116094"/>
            </a:xfrm>
            <a:prstGeom prst="rect">
              <a:avLst/>
            </a:prstGeom>
            <a:noFill/>
            <a:ln w="88900" cap="flat">
              <a:solidFill>
                <a:srgbClr val="EB682D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l">
                <a:defRPr sz="3000" b="1" spc="-9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500"/>
            </a:p>
          </p:txBody>
        </p:sp>
        <p:sp>
          <p:nvSpPr>
            <p:cNvPr id="217" name="Shape 217"/>
            <p:cNvSpPr/>
            <p:nvPr/>
          </p:nvSpPr>
          <p:spPr>
            <a:xfrm rot="18900000">
              <a:off x="2105183" y="1055944"/>
              <a:ext cx="5105817" cy="5116094"/>
            </a:xfrm>
            <a:prstGeom prst="rect">
              <a:avLst/>
            </a:prstGeom>
            <a:solidFill>
              <a:srgbClr val="EB682D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l">
                <a:defRPr sz="3000" b="1" spc="-9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500"/>
            </a:p>
          </p:txBody>
        </p:sp>
      </p:grpSp>
      <p:pic>
        <p:nvPicPr>
          <p:cNvPr id="219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Shape 220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4262802574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Shape 229"/>
          <p:cNvSpPr/>
          <p:nvPr/>
        </p:nvSpPr>
        <p:spPr>
          <a:xfrm>
            <a:off x="933955" y="2400462"/>
            <a:ext cx="1854080" cy="204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ln w="88900">
            <a:solidFill>
              <a:srgbClr val="EB682D"/>
            </a:solidFill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30" name="Shape 230"/>
          <p:cNvSpPr/>
          <p:nvPr/>
        </p:nvSpPr>
        <p:spPr>
          <a:xfrm>
            <a:off x="4810180" y="2400463"/>
            <a:ext cx="1854080" cy="204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ln w="88900">
            <a:solidFill>
              <a:srgbClr val="EB682D"/>
            </a:solidFill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31" name="Shape 231"/>
          <p:cNvSpPr/>
          <p:nvPr/>
        </p:nvSpPr>
        <p:spPr>
          <a:xfrm>
            <a:off x="8686405" y="2400463"/>
            <a:ext cx="1854080" cy="204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ln w="88900">
            <a:solidFill>
              <a:srgbClr val="EB682D"/>
            </a:solidFill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32" name="Shape 232"/>
          <p:cNvSpPr>
            <a:spLocks noGrp="1"/>
          </p:cNvSpPr>
          <p:nvPr>
            <p:ph type="pic" sz="quarter" idx="13"/>
          </p:nvPr>
        </p:nvSpPr>
        <p:spPr>
          <a:xfrm>
            <a:off x="1102177" y="2422497"/>
            <a:ext cx="2222501" cy="24520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pic" sz="quarter" idx="14"/>
          </p:nvPr>
        </p:nvSpPr>
        <p:spPr>
          <a:xfrm>
            <a:off x="4978401" y="2422497"/>
            <a:ext cx="2222501" cy="24520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4" name="Shape 234"/>
          <p:cNvSpPr>
            <a:spLocks noGrp="1"/>
          </p:cNvSpPr>
          <p:nvPr>
            <p:ph type="pic" sz="quarter" idx="15"/>
          </p:nvPr>
        </p:nvSpPr>
        <p:spPr>
          <a:xfrm>
            <a:off x="8854626" y="2422497"/>
            <a:ext cx="2222501" cy="24520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pic>
        <p:nvPicPr>
          <p:cNvPr id="235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Shape 236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2301170371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3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Shape 245"/>
          <p:cNvSpPr/>
          <p:nvPr/>
        </p:nvSpPr>
        <p:spPr>
          <a:xfrm>
            <a:off x="933955" y="2400462"/>
            <a:ext cx="1854080" cy="204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ln w="88900">
            <a:solidFill>
              <a:srgbClr val="EB682D"/>
            </a:solidFill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46" name="Shape 246"/>
          <p:cNvSpPr/>
          <p:nvPr/>
        </p:nvSpPr>
        <p:spPr>
          <a:xfrm>
            <a:off x="4810180" y="2400463"/>
            <a:ext cx="1854080" cy="204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ln w="88900">
            <a:solidFill>
              <a:srgbClr val="EB682D"/>
            </a:solidFill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47" name="Shape 247"/>
          <p:cNvSpPr/>
          <p:nvPr/>
        </p:nvSpPr>
        <p:spPr>
          <a:xfrm>
            <a:off x="8686405" y="2400463"/>
            <a:ext cx="1854080" cy="204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ln w="88900">
            <a:solidFill>
              <a:srgbClr val="EB682D"/>
            </a:solidFill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48" name="Shape 248"/>
          <p:cNvSpPr/>
          <p:nvPr/>
        </p:nvSpPr>
        <p:spPr>
          <a:xfrm>
            <a:off x="1118153" y="2437946"/>
            <a:ext cx="2190582" cy="2421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solidFill>
            <a:srgbClr val="EB682D"/>
          </a:solidFill>
          <a:ln w="12700"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49" name="Shape 249"/>
          <p:cNvSpPr/>
          <p:nvPr/>
        </p:nvSpPr>
        <p:spPr>
          <a:xfrm>
            <a:off x="5000709" y="2437946"/>
            <a:ext cx="2190582" cy="2421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solidFill>
            <a:srgbClr val="EB682D"/>
          </a:solidFill>
          <a:ln w="12700"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50" name="Shape 250"/>
          <p:cNvSpPr/>
          <p:nvPr/>
        </p:nvSpPr>
        <p:spPr>
          <a:xfrm>
            <a:off x="8870585" y="2437946"/>
            <a:ext cx="2190582" cy="2421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solidFill>
            <a:srgbClr val="EB682D"/>
          </a:solidFill>
          <a:ln w="12700"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pic>
        <p:nvPicPr>
          <p:cNvPr id="251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Shape 252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69030881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9B6588-8832-4F36-8A4B-5E389A139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EF0110-E540-4185-8BE6-7C7D32D80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50FD28-2F35-47F8-9F37-DE7EACC7E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29ACB0-83F7-4095-9F0B-EFBFA3E3A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161E03-032E-40E2-8FE7-D75287A1E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9989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3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Shape 261"/>
          <p:cNvSpPr/>
          <p:nvPr/>
        </p:nvSpPr>
        <p:spPr>
          <a:xfrm>
            <a:off x="2978471" y="2400462"/>
            <a:ext cx="1854080" cy="204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ln w="88900">
            <a:solidFill>
              <a:srgbClr val="EB682D"/>
            </a:solidFill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62" name="Shape 262"/>
          <p:cNvSpPr/>
          <p:nvPr/>
        </p:nvSpPr>
        <p:spPr>
          <a:xfrm>
            <a:off x="6854696" y="2400463"/>
            <a:ext cx="1854080" cy="2049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ln w="88900">
            <a:solidFill>
              <a:srgbClr val="EB682D"/>
            </a:solidFill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63" name="Shape 263"/>
          <p:cNvSpPr/>
          <p:nvPr/>
        </p:nvSpPr>
        <p:spPr>
          <a:xfrm>
            <a:off x="3162669" y="2437946"/>
            <a:ext cx="2190582" cy="2421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solidFill>
            <a:srgbClr val="EB682D"/>
          </a:solidFill>
          <a:ln w="12700"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sp>
        <p:nvSpPr>
          <p:cNvPr id="264" name="Shape 264"/>
          <p:cNvSpPr/>
          <p:nvPr/>
        </p:nvSpPr>
        <p:spPr>
          <a:xfrm>
            <a:off x="7045226" y="2437946"/>
            <a:ext cx="2190582" cy="2421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60" y="0"/>
                </a:moveTo>
                <a:lnTo>
                  <a:pt x="49" y="5438"/>
                </a:lnTo>
                <a:lnTo>
                  <a:pt x="0" y="16189"/>
                </a:lnTo>
                <a:lnTo>
                  <a:pt x="10707" y="21600"/>
                </a:lnTo>
                <a:lnTo>
                  <a:pt x="21600" y="16263"/>
                </a:lnTo>
                <a:lnTo>
                  <a:pt x="21582" y="5400"/>
                </a:lnTo>
                <a:lnTo>
                  <a:pt x="10960" y="0"/>
                </a:lnTo>
                <a:close/>
              </a:path>
            </a:pathLst>
          </a:custGeom>
          <a:solidFill>
            <a:srgbClr val="EB682D"/>
          </a:solidFill>
          <a:ln w="12700">
            <a:miter lim="400000"/>
            <a:headEnd type="triangle" len="sm"/>
          </a:ln>
        </p:spPr>
        <p:txBody>
          <a:bodyPr lIns="95250" tIns="95250" rIns="95250" bIns="95250"/>
          <a:lstStyle/>
          <a:p>
            <a:pPr algn="l">
              <a:defRPr sz="3000" b="1" spc="-9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500"/>
          </a:p>
        </p:txBody>
      </p:sp>
      <p:pic>
        <p:nvPicPr>
          <p:cNvPr id="265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Shape 266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4103593798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3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90" y="430867"/>
            <a:ext cx="11304820" cy="589037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77" name="Group 277"/>
          <p:cNvGrpSpPr/>
          <p:nvPr/>
        </p:nvGrpSpPr>
        <p:grpSpPr>
          <a:xfrm>
            <a:off x="4157461" y="1496859"/>
            <a:ext cx="3877078" cy="4003487"/>
            <a:chOff x="0" y="0"/>
            <a:chExt cx="7754154" cy="8006972"/>
          </a:xfrm>
        </p:grpSpPr>
        <p:sp>
          <p:nvSpPr>
            <p:cNvPr id="275" name="Shape 275"/>
            <p:cNvSpPr/>
            <p:nvPr/>
          </p:nvSpPr>
          <p:spPr>
            <a:xfrm>
              <a:off x="0" y="0"/>
              <a:ext cx="6037861" cy="6673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960" y="0"/>
                  </a:moveTo>
                  <a:lnTo>
                    <a:pt x="49" y="5438"/>
                  </a:lnTo>
                  <a:lnTo>
                    <a:pt x="0" y="16189"/>
                  </a:lnTo>
                  <a:lnTo>
                    <a:pt x="10707" y="21600"/>
                  </a:lnTo>
                  <a:lnTo>
                    <a:pt x="21600" y="16263"/>
                  </a:lnTo>
                  <a:lnTo>
                    <a:pt x="21582" y="5400"/>
                  </a:lnTo>
                  <a:lnTo>
                    <a:pt x="10960" y="0"/>
                  </a:lnTo>
                  <a:close/>
                </a:path>
              </a:pathLst>
            </a:custGeom>
            <a:noFill/>
            <a:ln w="88900" cap="flat">
              <a:solidFill>
                <a:srgbClr val="EB682D"/>
              </a:solidFill>
              <a:prstDash val="solid"/>
              <a:miter lim="400000"/>
              <a:headEnd type="triangle" w="med" len="sm"/>
            </a:ln>
            <a:effectLst/>
          </p:spPr>
          <p:txBody>
            <a:bodyPr wrap="square" lIns="190500" tIns="190500" rIns="190500" bIns="190500" numCol="1" anchor="t">
              <a:noAutofit/>
            </a:bodyPr>
            <a:lstStyle/>
            <a:p>
              <a:pPr algn="l">
                <a:defRPr sz="3000" b="1" spc="-9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500"/>
            </a:p>
          </p:txBody>
        </p:sp>
        <p:sp>
          <p:nvSpPr>
            <p:cNvPr id="276" name="Shape 276"/>
            <p:cNvSpPr/>
            <p:nvPr/>
          </p:nvSpPr>
          <p:spPr>
            <a:xfrm>
              <a:off x="620464" y="122065"/>
              <a:ext cx="7133691" cy="78849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960" y="0"/>
                  </a:moveTo>
                  <a:lnTo>
                    <a:pt x="49" y="5438"/>
                  </a:lnTo>
                  <a:lnTo>
                    <a:pt x="0" y="16189"/>
                  </a:lnTo>
                  <a:lnTo>
                    <a:pt x="10707" y="21600"/>
                  </a:lnTo>
                  <a:lnTo>
                    <a:pt x="21600" y="16263"/>
                  </a:lnTo>
                  <a:lnTo>
                    <a:pt x="21582" y="5400"/>
                  </a:lnTo>
                  <a:lnTo>
                    <a:pt x="10960" y="0"/>
                  </a:lnTo>
                  <a:close/>
                </a:path>
              </a:pathLst>
            </a:custGeom>
            <a:solidFill>
              <a:srgbClr val="EB682D"/>
            </a:solidFill>
            <a:ln w="12700" cap="flat">
              <a:noFill/>
              <a:miter lim="400000"/>
              <a:headEnd type="triangle" w="med" len="sm"/>
            </a:ln>
            <a:effectLst/>
          </p:spPr>
          <p:txBody>
            <a:bodyPr wrap="square" lIns="190500" tIns="190500" rIns="190500" bIns="190500" numCol="1" anchor="t">
              <a:noAutofit/>
            </a:bodyPr>
            <a:lstStyle/>
            <a:p>
              <a:pPr algn="l">
                <a:defRPr sz="3000" b="1" spc="-9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500"/>
            </a:p>
          </p:txBody>
        </p:sp>
      </p:grpSp>
      <p:pic>
        <p:nvPicPr>
          <p:cNvPr id="278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9856" y="-8809"/>
            <a:ext cx="441810" cy="437110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hape 279"/>
          <p:cNvSpPr/>
          <p:nvPr/>
        </p:nvSpPr>
        <p:spPr>
          <a:xfrm>
            <a:off x="10938193" y="64250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2047943207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pexels-photo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8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60029" y="66590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19179" y="66590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16429" y="66590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18900000">
            <a:off x="5272033" y="-808675"/>
            <a:ext cx="1642749" cy="16427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55596" y="171942"/>
            <a:ext cx="680809" cy="440524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Shape 293"/>
          <p:cNvSpPr/>
          <p:nvPr/>
        </p:nvSpPr>
        <p:spPr>
          <a:xfrm>
            <a:off x="4191918" y="1536663"/>
            <a:ext cx="3808165" cy="1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2286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294" name="Shape 294"/>
          <p:cNvSpPr/>
          <p:nvPr/>
        </p:nvSpPr>
        <p:spPr>
          <a:xfrm>
            <a:off x="4191918" y="5346737"/>
            <a:ext cx="3808165" cy="1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2286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295" name="Shape 295"/>
          <p:cNvSpPr/>
          <p:nvPr/>
        </p:nvSpPr>
        <p:spPr>
          <a:xfrm>
            <a:off x="10650326" y="6539461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FFFFFF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1950338760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3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11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4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98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3453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19083" y="6654842"/>
            <a:ext cx="1122935" cy="19051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hape 307"/>
          <p:cNvSpPr/>
          <p:nvPr/>
        </p:nvSpPr>
        <p:spPr>
          <a:xfrm>
            <a:off x="4191918" y="1536663"/>
            <a:ext cx="3808165" cy="1"/>
          </a:xfrm>
          <a:prstGeom prst="line">
            <a:avLst/>
          </a:prstGeom>
          <a:ln w="50800">
            <a:solidFill>
              <a:srgbClr val="EB682D"/>
            </a:solidFill>
            <a:miter lim="400000"/>
          </a:ln>
        </p:spPr>
        <p:txBody>
          <a:bodyPr lIns="0" tIns="0" rIns="0" bIns="0"/>
          <a:lstStyle/>
          <a:p>
            <a:pPr algn="l" defTabSz="2286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308" name="Shape 308"/>
          <p:cNvSpPr/>
          <p:nvPr/>
        </p:nvSpPr>
        <p:spPr>
          <a:xfrm>
            <a:off x="4191918" y="5346737"/>
            <a:ext cx="3808165" cy="1"/>
          </a:xfrm>
          <a:prstGeom prst="line">
            <a:avLst/>
          </a:prstGeom>
          <a:ln w="50800">
            <a:solidFill>
              <a:srgbClr val="EB682D"/>
            </a:solidFill>
            <a:miter lim="400000"/>
          </a:ln>
        </p:spPr>
        <p:txBody>
          <a:bodyPr lIns="0" tIns="0" rIns="0" bIns="0"/>
          <a:lstStyle/>
          <a:p>
            <a:pPr algn="l" defTabSz="2286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pic>
        <p:nvPicPr>
          <p:cNvPr id="309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55596" y="171942"/>
            <a:ext cx="680809" cy="440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18900000">
            <a:off x="5263713" y="-832287"/>
            <a:ext cx="1664574" cy="1664574"/>
          </a:xfrm>
          <a:prstGeom prst="rect">
            <a:avLst/>
          </a:prstGeom>
          <a:ln w="12700">
            <a:miter lim="400000"/>
          </a:ln>
        </p:spPr>
      </p:pic>
      <p:sp>
        <p:nvSpPr>
          <p:cNvPr id="311" name="Shape 311"/>
          <p:cNvSpPr/>
          <p:nvPr/>
        </p:nvSpPr>
        <p:spPr>
          <a:xfrm>
            <a:off x="10650326" y="6539461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5C5C5D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914180129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pasted-image.pd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650" y="-2821"/>
            <a:ext cx="12203299" cy="3294786"/>
          </a:xfrm>
          <a:prstGeom prst="rect">
            <a:avLst/>
          </a:prstGeom>
          <a:ln w="12700">
            <a:miter lim="400000"/>
          </a:ln>
        </p:spPr>
      </p:pic>
      <p:sp>
        <p:nvSpPr>
          <p:cNvPr id="320" name="Shape 320"/>
          <p:cNvSpPr/>
          <p:nvPr/>
        </p:nvSpPr>
        <p:spPr>
          <a:xfrm>
            <a:off x="5194300" y="-71967"/>
            <a:ext cx="1803400" cy="991825"/>
          </a:xfrm>
          <a:prstGeom prst="rect">
            <a:avLst/>
          </a:prstGeom>
          <a:ln w="203200">
            <a:solidFill>
              <a:srgbClr val="EA672C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21" name="Shape 321"/>
          <p:cNvSpPr/>
          <p:nvPr/>
        </p:nvSpPr>
        <p:spPr>
          <a:xfrm>
            <a:off x="10650326" y="6539461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5C5C5D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44743865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FAB6A1-8BCF-46B7-BD43-66492DC8A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CE0B87-2BE1-4B6C-9627-9B54D1F87E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7751D12-17A0-4869-AFA3-73ABB38E5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5AB5D8-3EA3-4FFC-8AE2-D65F0645F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B71957-A436-4400-9DCD-B30DEF73E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17CA56-8E39-4823-AA4A-44267A88A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393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385532-F1E8-4ED0-A165-21BA80114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7A749C-C414-4457-B3CC-0826C3BE7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606F570-54EF-4C90-BF4C-57F098C993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D950067-4DF8-4D28-9778-AF2AA1FF9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E96D1E2-9DC1-4D30-9EB3-6E5F81C555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CD8646E-3E69-4F35-877E-65CB9089F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859D50C-C993-47DE-9936-B70EBEE39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408CCD5-2BAF-47DA-8CBE-EEC05756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5603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A7FF85-C7E0-4359-93E9-60655DD8D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461674A-A40A-46CC-9402-9F55F507B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AEE6C0-EDFA-46C3-8D01-EB5EE4039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86A81EB-B1AF-4D2A-836F-D78FE8D65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274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7791FD-4C08-4683-8526-CA8167CEC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821044B-8C26-4DEE-8103-964817CFC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D9BE984-96CF-49ED-ABA8-68BC84ED1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1979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F6F265-4E5B-41ED-B13F-3A458CDF5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FE6114-E12C-4A7D-AB95-08EE551F7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AE595A4-1120-4D00-BEA6-AE0E86858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04A520-E87F-4D17-84F2-4996FB318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5050AC-164D-4879-A1CC-620D5E9C6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7DB5D68-DC7F-439C-A95C-F300FA1DC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669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ADBC02-AB2B-4D04-A087-C8D3C8DC6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4FC9986-58F6-4C24-933F-064CF324F5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F84BCD0-F0E1-4978-8259-A844A4E5AA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5B30EF-E27A-4E5F-9573-08A687EA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8FDD09-B77F-4056-82CB-D9F12BD9D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CA47BFE-7B2B-43D0-8255-FA85C266F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300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image" Target="../media/image8.png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image" Target="../media/image7.png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image" Target="../media/image6.png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theme" Target="../theme/theme2.xml"/><Relationship Id="rId28" Type="http://schemas.openxmlformats.org/officeDocument/2006/relationships/image" Target="../media/image10.png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image" Target="../media/image9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6DBCEE4-2067-45B1-B83F-71FCE77EC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971BAB-6CEA-4C86-95EA-29A59A10E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719E90-9914-4844-9639-6BE6D2D267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B888A-9AB6-4C6D-8A40-176F815F573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CC0F42-C198-44D8-A33F-C8B3EC4FC3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221DAC-FBDC-4EB7-BBC4-F7DBA779A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285BD2-3406-4206-8AD2-814CD2DC5F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874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A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4179731" y="2607934"/>
            <a:ext cx="3832539" cy="4308153"/>
            <a:chOff x="0" y="0"/>
            <a:chExt cx="7665076" cy="8616305"/>
          </a:xfrm>
        </p:grpSpPr>
        <p:pic>
          <p:nvPicPr>
            <p:cNvPr id="2" name="pasted-image.pdf"/>
            <p:cNvPicPr>
              <a:picLocks noChangeAspect="1"/>
            </p:cNvPicPr>
            <p:nvPr/>
          </p:nvPicPr>
          <p:blipFill>
            <a:blip r:embed="rId24">
              <a:extLst/>
            </a:blip>
            <a:srcRect/>
            <a:stretch>
              <a:fillRect/>
            </a:stretch>
          </p:blipFill>
          <p:spPr>
            <a:xfrm>
              <a:off x="1468949" y="0"/>
              <a:ext cx="4727207" cy="47272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" name="pasted-image.pdf"/>
            <p:cNvPicPr>
              <a:picLocks noChangeAspect="1"/>
            </p:cNvPicPr>
            <p:nvPr/>
          </p:nvPicPr>
          <p:blipFill>
            <a:blip r:embed="rId25">
              <a:extLst/>
            </a:blip>
            <a:srcRect/>
            <a:stretch>
              <a:fillRect/>
            </a:stretch>
          </p:blipFill>
          <p:spPr>
            <a:xfrm>
              <a:off x="2338502" y="2351137"/>
              <a:ext cx="2988226" cy="29882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" name="pasted-image.pdf"/>
            <p:cNvPicPr>
              <a:picLocks noChangeAspect="1"/>
            </p:cNvPicPr>
            <p:nvPr/>
          </p:nvPicPr>
          <p:blipFill>
            <a:blip r:embed="rId26">
              <a:extLst/>
            </a:blip>
            <a:stretch>
              <a:fillRect/>
            </a:stretch>
          </p:blipFill>
          <p:spPr>
            <a:xfrm>
              <a:off x="0" y="2865177"/>
              <a:ext cx="7665077" cy="5751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" name="pasted-image.pdf"/>
            <p:cNvPicPr>
              <a:picLocks noChangeAspect="1"/>
            </p:cNvPicPr>
            <p:nvPr/>
          </p:nvPicPr>
          <p:blipFill>
            <a:blip r:embed="rId27">
              <a:extLst/>
            </a:blip>
            <a:stretch>
              <a:fillRect/>
            </a:stretch>
          </p:blipFill>
          <p:spPr>
            <a:xfrm>
              <a:off x="1102686" y="3940330"/>
              <a:ext cx="570162" cy="5701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pasted-image.pdf"/>
            <p:cNvPicPr>
              <a:picLocks noChangeAspect="1"/>
            </p:cNvPicPr>
            <p:nvPr/>
          </p:nvPicPr>
          <p:blipFill>
            <a:blip r:embed="rId28">
              <a:extLst/>
            </a:blip>
            <a:stretch>
              <a:fillRect/>
            </a:stretch>
          </p:blipFill>
          <p:spPr>
            <a:xfrm>
              <a:off x="5992228" y="3272447"/>
              <a:ext cx="1204873" cy="11454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pasted-image.pdf"/>
            <p:cNvPicPr>
              <a:picLocks noChangeAspect="1"/>
            </p:cNvPicPr>
            <p:nvPr/>
          </p:nvPicPr>
          <p:blipFill>
            <a:blip r:embed="rId29">
              <a:extLst/>
            </a:blip>
            <a:stretch>
              <a:fillRect/>
            </a:stretch>
          </p:blipFill>
          <p:spPr>
            <a:xfrm>
              <a:off x="2968543" y="6084609"/>
              <a:ext cx="1727990" cy="111810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" name="Shape 9"/>
          <p:cNvSpPr/>
          <p:nvPr/>
        </p:nvSpPr>
        <p:spPr>
          <a:xfrm>
            <a:off x="168593" y="151220"/>
            <a:ext cx="735779" cy="249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584200">
              <a:lnSpc>
                <a:spcPct val="200000"/>
              </a:lnSpc>
              <a:defRPr sz="1500">
                <a:solidFill>
                  <a:srgbClr val="EB692C"/>
                </a:solidFill>
                <a:latin typeface="Nexa Bold"/>
                <a:ea typeface="Nexa Bold"/>
                <a:cs typeface="Nexa Bold"/>
                <a:sym typeface="Nexa Bold"/>
              </a:defRPr>
            </a:lvl1pPr>
          </a:lstStyle>
          <a:p>
            <a:r>
              <a:rPr sz="750"/>
              <a:t>www.langlib.com</a:t>
            </a:r>
          </a:p>
        </p:txBody>
      </p:sp>
    </p:spTree>
    <p:extLst>
      <p:ext uri="{BB962C8B-B14F-4D97-AF65-F5344CB8AC3E}">
        <p14:creationId xmlns:p14="http://schemas.microsoft.com/office/powerpoint/2010/main" val="620875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</p:sldLayoutIdLst>
  <p:transition spd="med"/>
  <p:txStyles>
    <p:titleStyle>
      <a:lvl1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1143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228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3429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457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5715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685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8001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9144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317500" marR="0" indent="-317500" algn="l" defTabSz="412750" latinLnBrk="0">
        <a:lnSpc>
          <a:spcPct val="100000"/>
        </a:lnSpc>
        <a:spcBef>
          <a:spcPts val="2600"/>
        </a:spcBef>
        <a:spcAft>
          <a:spcPts val="0"/>
        </a:spcAft>
        <a:buClrTx/>
        <a:buSzPct val="75000"/>
        <a:buFontTx/>
        <a:buChar char="•"/>
        <a:tabLst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635000" marR="0" indent="-317500" algn="l" defTabSz="412750" latinLnBrk="0">
        <a:lnSpc>
          <a:spcPct val="100000"/>
        </a:lnSpc>
        <a:spcBef>
          <a:spcPts val="2600"/>
        </a:spcBef>
        <a:spcAft>
          <a:spcPts val="0"/>
        </a:spcAft>
        <a:buClrTx/>
        <a:buSzPct val="75000"/>
        <a:buFontTx/>
        <a:buChar char="•"/>
        <a:tabLst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952500" marR="0" indent="-317500" algn="l" defTabSz="412750" latinLnBrk="0">
        <a:lnSpc>
          <a:spcPct val="100000"/>
        </a:lnSpc>
        <a:spcBef>
          <a:spcPts val="2600"/>
        </a:spcBef>
        <a:spcAft>
          <a:spcPts val="0"/>
        </a:spcAft>
        <a:buClrTx/>
        <a:buSzPct val="75000"/>
        <a:buFontTx/>
        <a:buChar char="•"/>
        <a:tabLst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270000" marR="0" indent="-317500" algn="l" defTabSz="412750" latinLnBrk="0">
        <a:lnSpc>
          <a:spcPct val="100000"/>
        </a:lnSpc>
        <a:spcBef>
          <a:spcPts val="2600"/>
        </a:spcBef>
        <a:spcAft>
          <a:spcPts val="0"/>
        </a:spcAft>
        <a:buClrTx/>
        <a:buSzPct val="75000"/>
        <a:buFontTx/>
        <a:buChar char="•"/>
        <a:tabLst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1587500" marR="0" indent="-317500" algn="l" defTabSz="412750" latinLnBrk="0">
        <a:lnSpc>
          <a:spcPct val="100000"/>
        </a:lnSpc>
        <a:spcBef>
          <a:spcPts val="2600"/>
        </a:spcBef>
        <a:spcAft>
          <a:spcPts val="0"/>
        </a:spcAft>
        <a:buClrTx/>
        <a:buSzPct val="75000"/>
        <a:buFontTx/>
        <a:buChar char="•"/>
        <a:tabLst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1905000" marR="0" indent="-317500" algn="l" defTabSz="412750" latinLnBrk="0">
        <a:lnSpc>
          <a:spcPct val="100000"/>
        </a:lnSpc>
        <a:spcBef>
          <a:spcPts val="2600"/>
        </a:spcBef>
        <a:spcAft>
          <a:spcPts val="0"/>
        </a:spcAft>
        <a:buClrTx/>
        <a:buSzPct val="75000"/>
        <a:buFontTx/>
        <a:buChar char="•"/>
        <a:tabLst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2222500" marR="0" indent="-317500" algn="l" defTabSz="412750" latinLnBrk="0">
        <a:lnSpc>
          <a:spcPct val="100000"/>
        </a:lnSpc>
        <a:spcBef>
          <a:spcPts val="2600"/>
        </a:spcBef>
        <a:spcAft>
          <a:spcPts val="0"/>
        </a:spcAft>
        <a:buClrTx/>
        <a:buSzPct val="75000"/>
        <a:buFontTx/>
        <a:buChar char="•"/>
        <a:tabLst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2540000" marR="0" indent="-317500" algn="l" defTabSz="412750" latinLnBrk="0">
        <a:lnSpc>
          <a:spcPct val="100000"/>
        </a:lnSpc>
        <a:spcBef>
          <a:spcPts val="2600"/>
        </a:spcBef>
        <a:spcAft>
          <a:spcPts val="0"/>
        </a:spcAft>
        <a:buClrTx/>
        <a:buSzPct val="75000"/>
        <a:buFontTx/>
        <a:buChar char="•"/>
        <a:tabLst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2857500" marR="0" indent="-317500" algn="l" defTabSz="412750" latinLnBrk="0">
        <a:lnSpc>
          <a:spcPct val="100000"/>
        </a:lnSpc>
        <a:spcBef>
          <a:spcPts val="2600"/>
        </a:spcBef>
        <a:spcAft>
          <a:spcPts val="0"/>
        </a:spcAft>
        <a:buClrTx/>
        <a:buSzPct val="75000"/>
        <a:buFontTx/>
        <a:buChar char="•"/>
        <a:tabLst/>
        <a:defRPr sz="2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1143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228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3429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457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5715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685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8001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9144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/>
        </p:nvSpPr>
        <p:spPr>
          <a:xfrm>
            <a:off x="856593" y="1697036"/>
            <a:ext cx="10478814" cy="2544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defRPr sz="11600">
                <a:solidFill>
                  <a:srgbClr val="5C5C5D"/>
                </a:solidFill>
                <a:latin typeface="Noto Sans Bold"/>
                <a:ea typeface="Noto Sans Bold"/>
                <a:cs typeface="Noto Sans Bold"/>
                <a:sym typeface="Noto Sans Bold"/>
              </a:defRPr>
            </a:lvl1pPr>
          </a:lstStyle>
          <a:p>
            <a:pPr algn="ctr" defTabSz="457200"/>
            <a:r>
              <a:rPr lang="en-US" sz="5400" dirty="0"/>
              <a:t>Linear algebra:</a:t>
            </a:r>
          </a:p>
          <a:p>
            <a:pPr algn="ctr" defTabSz="457200"/>
            <a:r>
              <a:rPr lang="en-US" sz="5400" dirty="0"/>
              <a:t>Symmetric matrices and positive definiteness</a:t>
            </a:r>
            <a:endParaRPr sz="5400" dirty="0"/>
          </a:p>
        </p:txBody>
      </p:sp>
      <p:sp>
        <p:nvSpPr>
          <p:cNvPr id="348" name="Shape 348"/>
          <p:cNvSpPr/>
          <p:nvPr/>
        </p:nvSpPr>
        <p:spPr>
          <a:xfrm>
            <a:off x="8873296" y="5526929"/>
            <a:ext cx="6059554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defRPr sz="7500">
                <a:solidFill>
                  <a:srgbClr val="5C5C5D"/>
                </a:solidFill>
                <a:latin typeface="Noto Sans Bold"/>
                <a:ea typeface="Noto Sans Bold"/>
                <a:cs typeface="Noto Sans Bold"/>
                <a:sym typeface="Noto Sans Bold"/>
              </a:defRPr>
            </a:lvl1pPr>
          </a:lstStyle>
          <a:p>
            <a:pPr defTabSz="457200"/>
            <a:r>
              <a:rPr sz="2800" dirty="0" err="1"/>
              <a:t>主讲人</a:t>
            </a:r>
            <a:r>
              <a:rPr sz="2800" dirty="0"/>
              <a:t>：</a:t>
            </a:r>
            <a:r>
              <a:rPr lang="zh-CN" altLang="en-US" sz="2800" dirty="0"/>
              <a:t>常万里</a:t>
            </a:r>
            <a:endParaRPr sz="2800" dirty="0"/>
          </a:p>
        </p:txBody>
      </p:sp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01F055D-891A-4910-96D9-843733C1E74E}"/>
              </a:ext>
            </a:extLst>
          </p:cNvPr>
          <p:cNvSpPr/>
          <p:nvPr/>
        </p:nvSpPr>
        <p:spPr>
          <a:xfrm>
            <a:off x="704978" y="562923"/>
            <a:ext cx="20297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/>
              <a:t>Example 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0279B69-F9BE-4875-9090-B043F751DDCF}"/>
                  </a:ext>
                </a:extLst>
              </p:cNvPr>
              <p:cNvSpPr txBox="1"/>
              <p:nvPr/>
            </p:nvSpPr>
            <p:spPr>
              <a:xfrm>
                <a:off x="1979599" y="1426224"/>
                <a:ext cx="1284005" cy="87645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CN" sz="32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Light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n-US" altLang="zh-CN" sz="32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  <a:sym typeface="Helvetica Light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0" lang="en-US" altLang="zh-CN" sz="32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kumimoji="0" lang="en-US" altLang="zh-CN" sz="32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6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zh-CN" sz="32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6</m:t>
                                </m:r>
                              </m:e>
                              <m:e>
                                <m:r>
                                  <a:rPr kumimoji="0" lang="en-US" altLang="zh-CN" sz="32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7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0" lang="zh-CN" altLang="en-US" sz="5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0279B69-F9BE-4875-9090-B043F751DD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9599" y="1426224"/>
                <a:ext cx="1284005" cy="87645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294C77CC-9088-416B-9E3F-B5E8CC62378F}"/>
              </a:ext>
            </a:extLst>
          </p:cNvPr>
          <p:cNvSpPr txBox="1"/>
          <p:nvPr/>
        </p:nvSpPr>
        <p:spPr>
          <a:xfrm>
            <a:off x="1527242" y="3876004"/>
            <a:ext cx="7616758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825500" hangingPunct="0"/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What is </a:t>
            </a:r>
            <a:r>
              <a:rPr lang="en-US" altLang="zh-CN" sz="3200" dirty="0">
                <a:solidFill>
                  <a:srgbClr val="000000"/>
                </a:solidFill>
                <a:sym typeface="Helvetica Light"/>
              </a:rPr>
              <a:t>its geometric meaning ? 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0732374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01F055D-891A-4910-96D9-843733C1E74E}"/>
              </a:ext>
            </a:extLst>
          </p:cNvPr>
          <p:cNvSpPr/>
          <p:nvPr/>
        </p:nvSpPr>
        <p:spPr>
          <a:xfrm>
            <a:off x="704978" y="562923"/>
            <a:ext cx="20297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/>
              <a:t>Example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0279B69-F9BE-4875-9090-B043F751DDCF}"/>
                  </a:ext>
                </a:extLst>
              </p:cNvPr>
              <p:cNvSpPr txBox="1"/>
              <p:nvPr/>
            </p:nvSpPr>
            <p:spPr>
              <a:xfrm>
                <a:off x="1865785" y="1426224"/>
                <a:ext cx="1511632" cy="87645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n-US" altLang="zh-CN" sz="32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Light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n-US" altLang="zh-CN" sz="32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  <a:sym typeface="Helvetica Light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0" lang="en-US" altLang="zh-CN" sz="32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kumimoji="0" lang="en-US" altLang="zh-CN" sz="32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6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zh-CN" sz="32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6</m:t>
                                </m:r>
                              </m:e>
                              <m:e>
                                <m:r>
                                  <a:rPr kumimoji="0" lang="en-US" altLang="zh-CN" sz="32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20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0" lang="zh-CN" altLang="en-US" sz="5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0279B69-F9BE-4875-9090-B043F751DD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5785" y="1426224"/>
                <a:ext cx="1511632" cy="87645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573993BD-B773-4AE6-8C17-EFC9F8F2E171}"/>
              </a:ext>
            </a:extLst>
          </p:cNvPr>
          <p:cNvSpPr txBox="1"/>
          <p:nvPr/>
        </p:nvSpPr>
        <p:spPr>
          <a:xfrm>
            <a:off x="1527242" y="3876004"/>
            <a:ext cx="7616758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825500" hangingPunct="0"/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What is </a:t>
            </a:r>
            <a:r>
              <a:rPr lang="en-US" altLang="zh-CN" sz="3200" dirty="0">
                <a:solidFill>
                  <a:srgbClr val="000000"/>
                </a:solidFill>
                <a:sym typeface="Helvetica Light"/>
              </a:rPr>
              <a:t>its geometric meaning ? 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28097921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F687A3E-9824-4149-974F-BE6DB04F609E}"/>
              </a:ext>
            </a:extLst>
          </p:cNvPr>
          <p:cNvSpPr/>
          <p:nvPr/>
        </p:nvSpPr>
        <p:spPr>
          <a:xfrm>
            <a:off x="7975165" y="4351327"/>
            <a:ext cx="31117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MIT 18.06 Linear Algebra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097EBF9-D438-4580-AF91-2C880F1CFFBC}"/>
              </a:ext>
            </a:extLst>
          </p:cNvPr>
          <p:cNvSpPr txBox="1"/>
          <p:nvPr/>
        </p:nvSpPr>
        <p:spPr>
          <a:xfrm>
            <a:off x="3345222" y="437322"/>
            <a:ext cx="445273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5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Reference</a:t>
            </a:r>
            <a:endParaRPr kumimoji="0" lang="zh-CN" altLang="en-US" sz="5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AutoShape 2" descr="Image Unavailable">
            <a:extLst>
              <a:ext uri="{FF2B5EF4-FFF2-40B4-BE49-F238E27FC236}">
                <a16:creationId xmlns:a16="http://schemas.microsoft.com/office/drawing/2014/main" id="{1FD93A4F-6D77-4E08-ACDE-1152741D15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 descr="图片包含 人员, 男士, 领带, 西装&#10;&#10;已生成极高可信度的说明">
            <a:extLst>
              <a:ext uri="{FF2B5EF4-FFF2-40B4-BE49-F238E27FC236}">
                <a16:creationId xmlns:a16="http://schemas.microsoft.com/office/drawing/2014/main" id="{D85A6B25-EF55-4E66-B0A3-A2A1C8E95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920" y="1803952"/>
            <a:ext cx="2839421" cy="42688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E59A3F4-1A88-41D7-9D43-226CEE697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135" y="1803952"/>
            <a:ext cx="3022904" cy="42723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A00CCBD-E3E8-48EF-B435-D72F58A34BEA}"/>
              </a:ext>
            </a:extLst>
          </p:cNvPr>
          <p:cNvSpPr/>
          <p:nvPr/>
        </p:nvSpPr>
        <p:spPr>
          <a:xfrm>
            <a:off x="343497" y="6282178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200" dirty="0"/>
              <a:t>https://ocw.mit.edu/courses/mathematics/18-06-linear-algebra-spring-2010/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ACF0460-E623-4302-AD86-F9C159209DE7}"/>
              </a:ext>
            </a:extLst>
          </p:cNvPr>
          <p:cNvSpPr/>
          <p:nvPr/>
        </p:nvSpPr>
        <p:spPr>
          <a:xfrm>
            <a:off x="343497" y="6517919"/>
            <a:ext cx="36573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/>
              <a:t>http://open.163.com/special/opencourse/daishu.html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DF8FBF1-BD0A-479B-950A-D89B6D563062}"/>
              </a:ext>
            </a:extLst>
          </p:cNvPr>
          <p:cNvSpPr/>
          <p:nvPr/>
        </p:nvSpPr>
        <p:spPr>
          <a:xfrm>
            <a:off x="1539450" y="2124540"/>
            <a:ext cx="4259308" cy="1304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zh-CN" sz="2800" b="1" dirty="0"/>
              <a:t>Symmetric matrices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Positive definite matrices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912C1E-5BE8-41ED-8960-A7E9C619D89B}"/>
              </a:ext>
            </a:extLst>
          </p:cNvPr>
          <p:cNvSpPr txBox="1"/>
          <p:nvPr/>
        </p:nvSpPr>
        <p:spPr>
          <a:xfrm>
            <a:off x="3904422" y="920674"/>
            <a:ext cx="4383157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5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Index</a:t>
            </a:r>
            <a:endParaRPr kumimoji="0" lang="zh-CN" altLang="en-US" sz="5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85470717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A9CA38B-65FB-4A25-B0A6-1E7CD886E9F1}"/>
              </a:ext>
            </a:extLst>
          </p:cNvPr>
          <p:cNvSpPr/>
          <p:nvPr/>
        </p:nvSpPr>
        <p:spPr>
          <a:xfrm>
            <a:off x="550866" y="448983"/>
            <a:ext cx="41060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zh-CN" sz="3600" b="1" dirty="0"/>
              <a:t>Symmetric matrices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8D1D160-4BAA-4B7F-8FAB-4697F71353FC}"/>
                  </a:ext>
                </a:extLst>
              </p:cNvPr>
              <p:cNvSpPr txBox="1"/>
              <p:nvPr/>
            </p:nvSpPr>
            <p:spPr>
              <a:xfrm>
                <a:off x="5337826" y="1730683"/>
                <a:ext cx="2210838" cy="49244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algn="ctr" defTabSz="825500" hangingPunct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en-US" altLang="zh-CN" sz="32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Helvetica Light"/>
                        </a:rPr>
                        <m:t>𝐴</m:t>
                      </m:r>
                      <m:r>
                        <a:rPr kumimoji="0" lang="en-US" altLang="zh-CN" sz="32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Helvetica Light"/>
                        </a:rPr>
                        <m:t>=</m:t>
                      </m:r>
                      <m:sSup>
                        <m:sSupPr>
                          <m:ctrlPr>
                            <a:rPr kumimoji="0" lang="en-US" altLang="zh-CN" sz="32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Helvetica Light"/>
                            </a:rPr>
                          </m:ctrlPr>
                        </m:sSupPr>
                        <m:e>
                          <m:r>
                            <a:rPr kumimoji="0" lang="en-US" altLang="zh-CN" sz="32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Helvetica Light"/>
                            </a:rPr>
                            <m:t>𝐴</m:t>
                          </m:r>
                        </m:e>
                        <m:sup>
                          <m:r>
                            <a:rPr kumimoji="0" lang="en-US" altLang="zh-CN" sz="32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Helvetica Light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altLang="zh-CN" sz="2400" dirty="0">
                  <a:solidFill>
                    <a:srgbClr val="000000"/>
                  </a:solidFill>
                  <a:sym typeface="Helvetica Light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8D1D160-4BAA-4B7F-8FAB-4697F71353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7826" y="1730683"/>
                <a:ext cx="2210838" cy="492443"/>
              </a:xfrm>
              <a:prstGeom prst="rect">
                <a:avLst/>
              </a:prstGeom>
              <a:blipFill>
                <a:blip r:embed="rId3"/>
                <a:stretch>
                  <a:fillRect l="-276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>
            <a:extLst>
              <a:ext uri="{FF2B5EF4-FFF2-40B4-BE49-F238E27FC236}">
                <a16:creationId xmlns:a16="http://schemas.microsoft.com/office/drawing/2014/main" id="{209A8130-C506-4814-A472-7ACB4A0C46F2}"/>
              </a:ext>
            </a:extLst>
          </p:cNvPr>
          <p:cNvSpPr/>
          <p:nvPr/>
        </p:nvSpPr>
        <p:spPr>
          <a:xfrm>
            <a:off x="1404026" y="3604098"/>
            <a:ext cx="4850860" cy="11485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For a symmetric matrix with real number entries</a:t>
            </a: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dirty="0"/>
              <a:t>The eigenvalue are </a:t>
            </a:r>
            <a:r>
              <a:rPr lang="en-US" altLang="zh-CN" b="1" dirty="0">
                <a:solidFill>
                  <a:srgbClr val="FF0000"/>
                </a:solidFill>
              </a:rPr>
              <a:t>Real</a:t>
            </a:r>
            <a:endParaRPr lang="en-US" altLang="zh-CN" dirty="0">
              <a:solidFill>
                <a:srgbClr val="FF0000"/>
              </a:solidFill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dirty="0"/>
              <a:t>The eigenvector are </a:t>
            </a:r>
            <a:r>
              <a:rPr lang="en-US" altLang="zh-CN" b="1" dirty="0">
                <a:solidFill>
                  <a:srgbClr val="FF0000"/>
                </a:solidFill>
                <a:sym typeface="Helvetica Light"/>
              </a:rPr>
              <a:t>Orthogonal</a:t>
            </a:r>
            <a:r>
              <a:rPr lang="en-US" altLang="zh-CN" dirty="0"/>
              <a:t> 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12F0F51-2542-4623-BD62-3772E47BE8F6}"/>
              </a:ext>
            </a:extLst>
          </p:cNvPr>
          <p:cNvSpPr txBox="1"/>
          <p:nvPr/>
        </p:nvSpPr>
        <p:spPr>
          <a:xfrm>
            <a:off x="1089498" y="2987162"/>
            <a:ext cx="2208179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Property: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563BDC5-8AD0-47AC-BA8E-065A317158CE}"/>
              </a:ext>
            </a:extLst>
          </p:cNvPr>
          <p:cNvCxnSpPr>
            <a:cxnSpLocks/>
          </p:cNvCxnSpPr>
          <p:nvPr/>
        </p:nvCxnSpPr>
        <p:spPr>
          <a:xfrm flipV="1">
            <a:off x="3829456" y="4728363"/>
            <a:ext cx="272374" cy="671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4E44BFB-F9F5-439E-B240-70F2327E67C1}"/>
              </a:ext>
            </a:extLst>
          </p:cNvPr>
          <p:cNvSpPr/>
          <p:nvPr/>
        </p:nvSpPr>
        <p:spPr>
          <a:xfrm>
            <a:off x="2235072" y="5326053"/>
            <a:ext cx="41031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825500" hangingPunct="0"/>
            <a:r>
              <a:rPr lang="en-US" altLang="zh-CN" dirty="0">
                <a:solidFill>
                  <a:srgbClr val="FF0000"/>
                </a:solidFill>
                <a:sym typeface="Helvetica Light"/>
              </a:rPr>
              <a:t>We can have </a:t>
            </a:r>
            <a:r>
              <a:rPr lang="en-US" altLang="zh-CN" b="1" dirty="0">
                <a:solidFill>
                  <a:srgbClr val="FF0000"/>
                </a:solidFill>
                <a:sym typeface="Helvetica Light"/>
              </a:rPr>
              <a:t>Orthonormal</a:t>
            </a:r>
            <a:r>
              <a:rPr lang="en-US" altLang="zh-CN" dirty="0">
                <a:solidFill>
                  <a:srgbClr val="FF0000"/>
                </a:solidFill>
                <a:sym typeface="Helvetica Light"/>
              </a:rPr>
              <a:t> eigenvectors</a:t>
            </a:r>
            <a:endParaRPr lang="zh-CN" altLang="en-US" dirty="0">
              <a:solidFill>
                <a:srgbClr val="FF0000"/>
              </a:solidFill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07847971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7C44CFA2-49DF-4812-BE62-E1FE9CE84825}"/>
                  </a:ext>
                </a:extLst>
              </p:cNvPr>
              <p:cNvSpPr/>
              <p:nvPr/>
            </p:nvSpPr>
            <p:spPr>
              <a:xfrm>
                <a:off x="1283078" y="1318542"/>
                <a:ext cx="420980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3200" dirty="0">
                    <a:solidFill>
                      <a:schemeClr val="tx1"/>
                    </a:solidFill>
                    <a:sym typeface="Helvetica Light"/>
                  </a:rPr>
                  <a:t>Usual case :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3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Helvetica Light"/>
                      </a:rPr>
                      <m:t>A</m:t>
                    </m:r>
                    <m:r>
                      <m:rPr>
                        <m:nor/>
                      </m:rPr>
                      <a:rPr lang="en-US" altLang="zh-CN" sz="3200" b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Helvetica Light"/>
                      </a:rPr>
                      <m:t>=</m:t>
                    </m:r>
                    <m:r>
                      <m:rPr>
                        <m:nor/>
                      </m:rPr>
                      <a:rPr lang="en-US" altLang="zh-CN" sz="3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Helvetica Light"/>
                      </a:rPr>
                      <m:t>S</m:t>
                    </m:r>
                    <m:r>
                      <m:rPr>
                        <m:nor/>
                      </m:rPr>
                      <a:rPr lang="pt-BR" altLang="zh-CN" sz="320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Λ</m:t>
                    </m:r>
                    <m:r>
                      <m:rPr>
                        <m:nor/>
                      </m:rPr>
                      <a:rPr lang="en-US" altLang="zh-CN" sz="320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S</m:t>
                    </m:r>
                    <m:r>
                      <m:rPr>
                        <m:nor/>
                      </m:rPr>
                      <a:rPr lang="en-US" altLang="zh-CN" sz="3200" b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3200" b="0" baseline="3000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zh-CN" altLang="en-US" sz="3200" baseline="3000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7C44CFA2-49DF-4812-BE62-E1FE9CE848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3078" y="1318542"/>
                <a:ext cx="4209807" cy="584775"/>
              </a:xfrm>
              <a:prstGeom prst="rect">
                <a:avLst/>
              </a:prstGeom>
              <a:blipFill>
                <a:blip r:embed="rId2"/>
                <a:stretch>
                  <a:fillRect l="-3618" t="-13542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E8BE0521-B018-4813-998F-148D6BA5DDB1}"/>
                  </a:ext>
                </a:extLst>
              </p:cNvPr>
              <p:cNvSpPr/>
              <p:nvPr/>
            </p:nvSpPr>
            <p:spPr>
              <a:xfrm>
                <a:off x="1283077" y="2540985"/>
                <a:ext cx="637341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3200" dirty="0">
                    <a:solidFill>
                      <a:schemeClr val="tx1"/>
                    </a:solidFill>
                    <a:sym typeface="Helvetica Light"/>
                  </a:rPr>
                  <a:t>Symmetric case :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3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Helvetica Light"/>
                      </a:rPr>
                      <m:t>A</m:t>
                    </m:r>
                    <m:r>
                      <m:rPr>
                        <m:nor/>
                      </m:rPr>
                      <a:rPr lang="en-US" altLang="zh-CN" sz="3200" b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Helvetica Light"/>
                      </a:rPr>
                      <m:t>=</m:t>
                    </m:r>
                    <m:r>
                      <m:rPr>
                        <m:nor/>
                      </m:rPr>
                      <a:rPr lang="en-US" altLang="zh-CN" sz="3200" b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Helvetica Light"/>
                      </a:rPr>
                      <m:t>Q</m:t>
                    </m:r>
                    <m:r>
                      <m:rPr>
                        <m:nor/>
                      </m:rPr>
                      <a:rPr lang="pt-BR" altLang="zh-CN" sz="320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Λ</m:t>
                    </m:r>
                    <m:r>
                      <m:rPr>
                        <m:nor/>
                      </m:rPr>
                      <a:rPr lang="en-US" altLang="zh-CN" sz="3200" b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Q</m:t>
                    </m:r>
                    <m:r>
                      <m:rPr>
                        <m:nor/>
                      </m:rPr>
                      <a:rPr lang="en-US" altLang="zh-CN" sz="3200" b="0" baseline="3000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−1</m:t>
                    </m:r>
                    <m:r>
                      <m:rPr>
                        <m:nor/>
                      </m:rPr>
                      <a:rPr lang="en-US" altLang="zh-CN" sz="3200" b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n-US" altLang="zh-CN" sz="3200">
                        <a:latin typeface="Cambria Math" panose="02040503050406030204" pitchFamily="18" charset="0"/>
                        <a:sym typeface="Helvetica Light"/>
                      </a:rPr>
                      <m:t>Q</m:t>
                    </m:r>
                    <m:r>
                      <m:rPr>
                        <m:nor/>
                      </m:rPr>
                      <a:rPr lang="pt-BR" altLang="zh-CN" sz="3200" dirty="0">
                        <a:latin typeface="Cambria Math" panose="02040503050406030204" pitchFamily="18" charset="0"/>
                      </a:rPr>
                      <m:t>Λ</m:t>
                    </m:r>
                    <m:r>
                      <m:rPr>
                        <m:nor/>
                      </m:rPr>
                      <a:rPr lang="en-US" altLang="zh-CN" sz="3200" dirty="0">
                        <a:latin typeface="Cambria Math" panose="02040503050406030204" pitchFamily="18" charset="0"/>
                      </a:rPr>
                      <m:t>Q</m:t>
                    </m:r>
                    <m:r>
                      <m:rPr>
                        <m:nor/>
                      </m:rPr>
                      <a:rPr lang="en-US" altLang="zh-CN" sz="3200" b="0" i="0" baseline="30000" dirty="0" smtClean="0">
                        <a:latin typeface="Cambria Math" panose="02040503050406030204" pitchFamily="18" charset="0"/>
                      </a:rPr>
                      <m:t>T</m:t>
                    </m:r>
                  </m:oMath>
                </a14:m>
                <a:endParaRPr lang="zh-CN" altLang="en-US" sz="320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E8BE0521-B018-4813-998F-148D6BA5DD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3077" y="2540985"/>
                <a:ext cx="6373411" cy="584775"/>
              </a:xfrm>
              <a:prstGeom prst="rect">
                <a:avLst/>
              </a:prstGeom>
              <a:blipFill>
                <a:blip r:embed="rId3"/>
                <a:stretch>
                  <a:fillRect l="-2390" t="-13542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C5B0109D-D339-424D-8B0D-BC2273198FE3}"/>
              </a:ext>
            </a:extLst>
          </p:cNvPr>
          <p:cNvCxnSpPr>
            <a:cxnSpLocks/>
          </p:cNvCxnSpPr>
          <p:nvPr/>
        </p:nvCxnSpPr>
        <p:spPr>
          <a:xfrm flipV="1">
            <a:off x="4834647" y="3035029"/>
            <a:ext cx="272374" cy="671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4CBD5660-DDF3-47C6-B778-4578C7DA72DD}"/>
              </a:ext>
            </a:extLst>
          </p:cNvPr>
          <p:cNvSpPr txBox="1"/>
          <p:nvPr/>
        </p:nvSpPr>
        <p:spPr>
          <a:xfrm>
            <a:off x="3088532" y="3763428"/>
            <a:ext cx="349223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Orthonormal</a:t>
            </a: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eigenvector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469D9D4-8F10-4A9C-970B-7B4C3DE041F0}"/>
              </a:ext>
            </a:extLst>
          </p:cNvPr>
          <p:cNvSpPr/>
          <p:nvPr/>
        </p:nvSpPr>
        <p:spPr>
          <a:xfrm>
            <a:off x="1283077" y="4740674"/>
            <a:ext cx="91891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In addition, any matrix of the form QΛQ</a:t>
            </a:r>
            <a:r>
              <a:rPr lang="en-US" altLang="zh-CN" sz="2800" baseline="30000" dirty="0"/>
              <a:t>T</a:t>
            </a:r>
            <a:r>
              <a:rPr lang="en-US" altLang="zh-CN" sz="2800" dirty="0"/>
              <a:t> will be symmetric.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0824341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F39A29C-7C94-478E-AB3A-DE7A21D60FEB}"/>
              </a:ext>
            </a:extLst>
          </p:cNvPr>
          <p:cNvSpPr/>
          <p:nvPr/>
        </p:nvSpPr>
        <p:spPr>
          <a:xfrm>
            <a:off x="704978" y="562923"/>
            <a:ext cx="37130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indent="-742950">
              <a:buFont typeface="+mj-ea"/>
              <a:buAutoNum type="circleNumDbPlain"/>
            </a:pPr>
            <a:r>
              <a:rPr lang="en-US" altLang="zh-CN" sz="3200" b="1" dirty="0"/>
              <a:t>Real Eigenvalue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BC330A24-F1EE-4FDF-BB34-5E5A0E00CF2D}"/>
                  </a:ext>
                </a:extLst>
              </p:cNvPr>
              <p:cNvSpPr/>
              <p:nvPr/>
            </p:nvSpPr>
            <p:spPr>
              <a:xfrm>
                <a:off x="1442391" y="1385608"/>
                <a:ext cx="6886565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000000"/>
                    </a:solidFill>
                    <a:sym typeface="Helvetica Light"/>
                  </a:rPr>
                  <a:t>Suppose </a:t>
                </a:r>
                <a14:m>
                  <m:oMath xmlns:m="http://schemas.openxmlformats.org/officeDocument/2006/math">
                    <m:r>
                      <a:rPr lang="en-US" altLang="zh-CN" sz="28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𝐴</m:t>
                    </m:r>
                  </m:oMath>
                </a14:m>
                <a:r>
                  <a:rPr lang="zh-CN" altLang="en-US" sz="2800" dirty="0">
                    <a:solidFill>
                      <a:srgbClr val="000000"/>
                    </a:solidFill>
                    <a:latin typeface="URW Palladio L"/>
                  </a:rPr>
                  <a:t> </a:t>
                </a:r>
                <a:r>
                  <a:rPr lang="en-US" altLang="zh-CN" sz="2800" dirty="0">
                    <a:solidFill>
                      <a:srgbClr val="000000"/>
                    </a:solidFill>
                    <a:latin typeface="URW Palladio L"/>
                  </a:rPr>
                  <a:t>is symmetric matrix, and </a:t>
                </a:r>
                <a14:m>
                  <m:oMath xmlns:m="http://schemas.openxmlformats.org/officeDocument/2006/math">
                    <m:r>
                      <a:rPr lang="en-US" altLang="zh-CN" sz="28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𝐴</m:t>
                    </m:r>
                    <m:r>
                      <a:rPr lang="en-US" altLang="zh-CN" sz="28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𝒙</m:t>
                    </m:r>
                    <m:r>
                      <a:rPr lang="en-US" altLang="zh-CN" sz="28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=</m:t>
                    </m:r>
                    <m:r>
                      <m:rPr>
                        <m:nor/>
                      </m:rPr>
                      <a:rPr lang="el-GR" altLang="zh-C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λ</m:t>
                    </m:r>
                    <m:r>
                      <a:rPr lang="en-US" altLang="zh-CN" sz="28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𝒙</m:t>
                    </m:r>
                  </m:oMath>
                </a14:m>
                <a:endParaRPr lang="zh-CN" altLang="en-US" sz="2800" dirty="0">
                  <a:solidFill>
                    <a:srgbClr val="000000"/>
                  </a:solidFill>
                  <a:latin typeface="URW Palladio L"/>
                </a:endParaRPr>
              </a:p>
            </p:txBody>
          </p:sp>
        </mc:Choice>
        <mc:Fallback xmlns=""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BC330A24-F1EE-4FDF-BB34-5E5A0E00CF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2391" y="1385608"/>
                <a:ext cx="6886565" cy="523220"/>
              </a:xfrm>
              <a:prstGeom prst="rect">
                <a:avLst/>
              </a:prstGeom>
              <a:blipFill>
                <a:blip r:embed="rId2"/>
                <a:stretch>
                  <a:fillRect l="-1860" t="-13953" b="-325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701860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F39A29C-7C94-478E-AB3A-DE7A21D60FEB}"/>
              </a:ext>
            </a:extLst>
          </p:cNvPr>
          <p:cNvSpPr/>
          <p:nvPr/>
        </p:nvSpPr>
        <p:spPr>
          <a:xfrm>
            <a:off x="704978" y="562923"/>
            <a:ext cx="51060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Font typeface="+mj-ea"/>
              <a:buAutoNum type="circleNumDbPlain" startAt="2"/>
            </a:pPr>
            <a:r>
              <a:rPr lang="en-US" altLang="zh-CN" sz="3200" b="1" dirty="0"/>
              <a:t>Orthonormal eigenvector</a:t>
            </a:r>
          </a:p>
        </p:txBody>
      </p:sp>
    </p:spTree>
    <p:extLst>
      <p:ext uri="{BB962C8B-B14F-4D97-AF65-F5344CB8AC3E}">
        <p14:creationId xmlns:p14="http://schemas.microsoft.com/office/powerpoint/2010/main" val="101286927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B96FBAD-2363-4EC3-961C-3A16CF88DEA2}"/>
              </a:ext>
            </a:extLst>
          </p:cNvPr>
          <p:cNvSpPr/>
          <p:nvPr/>
        </p:nvSpPr>
        <p:spPr>
          <a:xfrm>
            <a:off x="704978" y="562923"/>
            <a:ext cx="55050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Font typeface="+mj-ea"/>
              <a:buAutoNum type="circleNumDbPlain" startAt="3"/>
            </a:pPr>
            <a:r>
              <a:rPr lang="en-US" altLang="zh-CN" sz="3200" b="1" dirty="0"/>
              <a:t>Projection onto eigenvector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F7705A0F-7FEF-4FE1-AD05-E07D0CC5397F}"/>
                  </a:ext>
                </a:extLst>
              </p:cNvPr>
              <p:cNvSpPr txBox="1"/>
              <p:nvPr/>
            </p:nvSpPr>
            <p:spPr>
              <a:xfrm>
                <a:off x="1505129" y="1383678"/>
                <a:ext cx="3164148" cy="3693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defTabSz="825500" hangingPunct="0"/>
                <a:r>
                  <a:rPr lang="en-US" altLang="zh-CN" sz="2400" dirty="0">
                    <a:solidFill>
                      <a:srgbClr val="000000"/>
                    </a:solidFill>
                    <a:sym typeface="Helvetica Light"/>
                  </a:rPr>
                  <a:t>If </a:t>
                </a:r>
                <a14:m>
                  <m:oMath xmlns:m="http://schemas.openxmlformats.org/officeDocument/2006/math">
                    <m:r>
                      <a:rPr kumimoji="0" lang="en-US" altLang="zh-CN" sz="24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sym typeface="Helvetica Light"/>
                      </a:rPr>
                      <m:t>𝐴</m:t>
                    </m:r>
                    <m:r>
                      <a:rPr kumimoji="0" lang="en-US" altLang="zh-CN" sz="24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sym typeface="Helvetica Light"/>
                      </a:rPr>
                      <m:t>=</m:t>
                    </m:r>
                    <m:sSup>
                      <m:sSupPr>
                        <m:ctrlPr>
                          <a:rPr kumimoji="0" lang="en-US" altLang="zh-CN" sz="24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Helvetica Light"/>
                          </a:rPr>
                        </m:ctrlPr>
                      </m:sSupPr>
                      <m:e>
                        <m:r>
                          <a:rPr kumimoji="0" lang="en-US" altLang="zh-CN" sz="24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Helvetica Light"/>
                          </a:rPr>
                          <m:t>𝐴</m:t>
                        </m:r>
                      </m:e>
                      <m:sup>
                        <m:r>
                          <a:rPr kumimoji="0" lang="en-US" altLang="zh-CN" sz="24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Helvetica Light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altLang="zh-CN" sz="2400" dirty="0">
                    <a:solidFill>
                      <a:srgbClr val="000000"/>
                    </a:solidFill>
                    <a:sym typeface="Helvetica Light"/>
                  </a:rPr>
                  <a:t>, we can write: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F7705A0F-7FEF-4FE1-AD05-E07D0CC539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5129" y="1383678"/>
                <a:ext cx="3164148" cy="369332"/>
              </a:xfrm>
              <a:prstGeom prst="rect">
                <a:avLst/>
              </a:prstGeom>
              <a:blipFill>
                <a:blip r:embed="rId2"/>
                <a:stretch>
                  <a:fillRect l="-5973" t="-24590" r="-2312" b="-49180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E45FE972-02BF-46F4-94D6-F9B32E039A69}"/>
                  </a:ext>
                </a:extLst>
              </p:cNvPr>
              <p:cNvSpPr/>
              <p:nvPr/>
            </p:nvSpPr>
            <p:spPr>
              <a:xfrm>
                <a:off x="2408515" y="2316195"/>
                <a:ext cx="5643789" cy="16304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sym typeface="Helvetica Light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sym typeface="Helvetica Light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sym typeface="Helvetica Light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altLang="zh-CN" sz="2400" b="0" i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sym typeface="Helvetica Light"/>
                                  </a:rPr>
                                  <m:t>q</m:t>
                                </m:r>
                                <m:r>
                                  <a:rPr lang="en-US" altLang="zh-CN" sz="2400" b="0" i="0" baseline="-2500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sym typeface="Helvetica Light"/>
                                  </a:rPr>
                                  <m:t>1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sty m:val="p"/>
                                          <m:brk m:alnAt="7"/>
                                        </m:rPr>
                                        <a:rPr lang="en-US" altLang="zh-CN" sz="2400" b="0" i="0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q</m:t>
                                      </m:r>
                                      <m:r>
                                        <a:rPr lang="en-US" altLang="zh-CN" sz="2400" b="0" i="0" baseline="-250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2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altLang="zh-CN" sz="24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  <a:sym typeface="Helvetica Light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altLang="zh-CN" sz="2400" b="0" i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sym typeface="Helvetica Light"/>
                                              </a:rPr>
                                              <m:t>⋯</m:t>
                                            </m:r>
                                          </m:e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altLang="zh-CN" sz="2400" b="0" i="0" smtClean="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sym typeface="Helvetica Light"/>
                                              </a:rPr>
                                              <m:t>q</m:t>
                                            </m:r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altLang="zh-CN" sz="2400" b="0" i="0" baseline="-25000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sym typeface="Helvetica Light"/>
                                              </a:rPr>
                                              <m:t>n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altLang="zh-CN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sym typeface="Helvetica Light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sym typeface="Helvetica Light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λ</m:t>
                                      </m:r>
                                      <m:r>
                                        <a:rPr lang="el-GR" altLang="zh-CN" sz="2400" b="0" i="0" baseline="-250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λ</m:t>
                                      </m:r>
                                      <m:r>
                                        <a:rPr lang="en-US" altLang="zh-CN" sz="2400" b="0" i="0" baseline="-250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2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…</m:t>
                                      </m:r>
                                    </m:e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⋮</m:t>
                                      </m:r>
                                    </m:e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…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⋱</m:t>
                                      </m:r>
                                    </m:e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⋮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zh-CN" sz="2400" b="0" i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λ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altLang="zh-CN" sz="2400" b="0" i="0" baseline="-250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n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sym typeface="Helvetica Light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sym typeface="Helvetica Light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altLang="zh-CN" sz="2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2400" b="0" i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  <m:t>q</m:t>
                                    </m:r>
                                  </m:e>
                                  <m:sub>
                                    <m:r>
                                      <a:rPr lang="en-US" altLang="zh-CN" sz="2400" b="0" i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lang="en-US" altLang="zh-CN" sz="2400" b="0" i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  <m:t>T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en-US" altLang="zh-CN" sz="2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2400" b="0" i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  <m:t>q</m:t>
                                    </m:r>
                                  </m:e>
                                  <m:sub>
                                    <m:r>
                                      <a:rPr lang="en-US" altLang="zh-CN" sz="2400" b="0" i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lang="en-US" altLang="zh-CN" sz="2400" b="0" i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  <m:t>T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altLang="zh-CN" sz="2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sym typeface="Helvetica Light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altLang="zh-CN" sz="2400" b="0" i="0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sym typeface="Helvetica Light"/>
                                        </a:rPr>
                                        <m:t>⋮</m:t>
                                      </m:r>
                                    </m:e>
                                  </m:m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altLang="zh-CN" sz="24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  <a:sym typeface="Helvetica Light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400" b="0" i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  <a:sym typeface="Helvetica Light"/>
                                            </a:rPr>
                                            <m:t>q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400" b="0" i="0" smtClean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  <a:sym typeface="Helvetica Light"/>
                                            </a:rPr>
                                            <m:t>n</m:t>
                                          </m:r>
                                        </m:sub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400" b="0" i="0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  <a:sym typeface="Helvetica Light"/>
                                            </a:rPr>
                                            <m:t>T</m:t>
                                          </m:r>
                                        </m:sup>
                                      </m:sSubSup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E45FE972-02BF-46F4-94D6-F9B32E039A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8515" y="2316195"/>
                <a:ext cx="5643789" cy="163044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3D5876B6-6589-4086-9FD3-1800D4D9AA90}"/>
                  </a:ext>
                </a:extLst>
              </p:cNvPr>
              <p:cNvSpPr/>
              <p:nvPr/>
            </p:nvSpPr>
            <p:spPr>
              <a:xfrm>
                <a:off x="2243091" y="2023196"/>
                <a:ext cx="139493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zh-CN" sz="2400">
                          <a:latin typeface="Cambria Math" panose="02040503050406030204" pitchFamily="18" charset="0"/>
                          <a:sym typeface="Helvetica Light"/>
                        </a:rPr>
                        <m:t>A</m:t>
                      </m:r>
                      <m:r>
                        <m:rPr>
                          <m:nor/>
                        </m:rPr>
                        <a:rPr lang="en-US" altLang="zh-CN" sz="2400">
                          <a:latin typeface="Cambria Math" panose="02040503050406030204" pitchFamily="18" charset="0"/>
                          <a:sym typeface="Helvetica Light"/>
                        </a:rPr>
                        <m:t>=</m:t>
                      </m:r>
                      <m:r>
                        <m:rPr>
                          <m:nor/>
                        </m:rPr>
                        <a:rPr lang="en-US" altLang="zh-CN" sz="2400">
                          <a:latin typeface="Cambria Math" panose="02040503050406030204" pitchFamily="18" charset="0"/>
                          <a:sym typeface="Helvetica Light"/>
                        </a:rPr>
                        <m:t>Q</m:t>
                      </m:r>
                      <m:r>
                        <m:rPr>
                          <m:nor/>
                        </m:rPr>
                        <a:rPr lang="pt-BR" altLang="zh-CN" sz="2400" dirty="0">
                          <a:latin typeface="Cambria Math" panose="02040503050406030204" pitchFamily="18" charset="0"/>
                        </a:rPr>
                        <m:t>Λ</m:t>
                      </m:r>
                      <m:r>
                        <m:rPr>
                          <m:nor/>
                        </m:rPr>
                        <a:rPr lang="en-US" altLang="zh-CN" sz="2400" dirty="0">
                          <a:latin typeface="Cambria Math" panose="02040503050406030204" pitchFamily="18" charset="0"/>
                        </a:rPr>
                        <m:t>Q</m:t>
                      </m:r>
                      <m:r>
                        <m:rPr>
                          <m:nor/>
                        </m:rPr>
                        <a:rPr lang="en-US" altLang="zh-CN" sz="2400" baseline="30000" dirty="0">
                          <a:latin typeface="Cambria Math" panose="02040503050406030204" pitchFamily="18" charset="0"/>
                        </a:rPr>
                        <m:t>T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3D5876B6-6589-4086-9FD3-1800D4D9AA9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3091" y="2023196"/>
                <a:ext cx="1394934" cy="461665"/>
              </a:xfrm>
              <a:prstGeom prst="rect">
                <a:avLst/>
              </a:prstGeom>
              <a:blipFill>
                <a:blip r:embed="rId4"/>
                <a:stretch>
                  <a:fillRect b="-1447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D4D72621-2714-47F4-A0E5-5F9F4A9E6EC2}"/>
                  </a:ext>
                </a:extLst>
              </p:cNvPr>
              <p:cNvSpPr/>
              <p:nvPr/>
            </p:nvSpPr>
            <p:spPr>
              <a:xfrm>
                <a:off x="2408515" y="4135991"/>
                <a:ext cx="4708725" cy="4742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=</m:t>
                    </m:r>
                    <m:r>
                      <m:rPr>
                        <m:sty m:val="p"/>
                      </m:rPr>
                      <a:rPr lang="el-GR" altLang="zh-CN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λ</m:t>
                    </m:r>
                    <m:r>
                      <a:rPr lang="el-GR" altLang="zh-CN" sz="2400" baseline="-2500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1</m:t>
                    </m:r>
                    <m:r>
                      <m:rPr>
                        <m:sty m:val="p"/>
                        <m:brk m:alnAt="7"/>
                      </m:rPr>
                      <a:rPr lang="en-US" altLang="zh-CN" sz="240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q</m:t>
                    </m:r>
                    <m:r>
                      <a:rPr lang="en-US" altLang="zh-CN" sz="2400" baseline="-25000">
                        <a:solidFill>
                          <a:srgbClr val="FF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1</m:t>
                    </m:r>
                  </m:oMath>
                </a14:m>
                <a:r>
                  <a:rPr lang="en-US" altLang="zh-CN" sz="2400" dirty="0">
                    <a:solidFill>
                      <a:srgbClr val="FF0000"/>
                    </a:solidFill>
                    <a:sym typeface="Helvetica Light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  <m:t>q</m:t>
                        </m:r>
                      </m:e>
                      <m:sub>
                        <m:r>
                          <a:rPr lang="en-US" altLang="zh-CN" sz="24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  <m:t>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  <m:t>T</m:t>
                        </m:r>
                      </m:sup>
                    </m:sSubSup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+</m:t>
                    </m:r>
                    <m:r>
                      <m:rPr>
                        <m:sty m:val="p"/>
                      </m:rPr>
                      <a:rPr lang="el-GR" altLang="zh-CN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λ</m:t>
                    </m:r>
                    <m:r>
                      <a:rPr lang="en-US" altLang="zh-CN" sz="2400" b="0" i="0" baseline="-2500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2</m:t>
                    </m:r>
                    <m:r>
                      <m:rPr>
                        <m:sty m:val="p"/>
                        <m:brk m:alnAt="7"/>
                      </m:rPr>
                      <a:rPr lang="en-US" altLang="zh-CN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q</m:t>
                    </m:r>
                    <m:r>
                      <a:rPr lang="en-US" altLang="zh-CN" sz="2400" b="0" i="0" baseline="-2500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2</m:t>
                    </m:r>
                    <m:r>
                      <m:rPr>
                        <m:nor/>
                      </m:rPr>
                      <a:rPr lang="en-US" altLang="zh-CN" sz="2400" dirty="0">
                        <a:solidFill>
                          <a:srgbClr val="000000"/>
                        </a:solidFill>
                        <a:sym typeface="Helvetica Light"/>
                      </a:rPr>
                      <m:t> </m:t>
                    </m:r>
                    <m:sSubSup>
                      <m:sSubSupPr>
                        <m:ctrlP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  <m:t>q</m:t>
                        </m:r>
                      </m:e>
                      <m:sub>
                        <m:r>
                          <a:rPr lang="en-US" altLang="zh-CN" sz="2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  <m:t>2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  <m:t>T</m:t>
                        </m:r>
                      </m:sup>
                    </m:sSubSup>
                    <m:r>
                      <a:rPr lang="en-US" altLang="zh-CN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+…+</m:t>
                    </m:r>
                    <m:r>
                      <m:rPr>
                        <m:sty m:val="p"/>
                      </m:rPr>
                      <a:rPr lang="el-GR" altLang="zh-CN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λ</m:t>
                    </m:r>
                    <m:r>
                      <m:rPr>
                        <m:sty m:val="p"/>
                      </m:rPr>
                      <a:rPr lang="en-US" altLang="zh-CN" sz="2400" b="0" i="0" baseline="-2500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n</m:t>
                    </m:r>
                    <m:r>
                      <m:rPr>
                        <m:sty m:val="p"/>
                        <m:brk m:alnAt="7"/>
                      </m:rPr>
                      <a:rPr lang="en-US" altLang="zh-CN" sz="240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q</m:t>
                    </m:r>
                    <m:r>
                      <m:rPr>
                        <m:sty m:val="p"/>
                      </m:rPr>
                      <a:rPr lang="en-US" altLang="zh-CN" sz="2400" b="0" i="0" baseline="-2500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Helvetica Light"/>
                      </a:rPr>
                      <m:t>n</m:t>
                    </m:r>
                    <m:r>
                      <m:rPr>
                        <m:nor/>
                      </m:rPr>
                      <a:rPr lang="en-US" altLang="zh-CN" sz="2400" dirty="0">
                        <a:solidFill>
                          <a:srgbClr val="000000"/>
                        </a:solidFill>
                        <a:sym typeface="Helvetica Light"/>
                      </a:rPr>
                      <m:t> </m:t>
                    </m:r>
                    <m:sSubSup>
                      <m:sSubSupPr>
                        <m:ctrlPr>
                          <a:rPr lang="en-US" altLang="zh-CN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  <m:t>q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  <m:t>n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sz="24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sym typeface="Helvetica Light"/>
                          </a:rPr>
                          <m:t>T</m:t>
                        </m:r>
                      </m:sup>
                    </m:sSubSup>
                  </m:oMath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D4D72621-2714-47F4-A0E5-5F9F4A9E6EC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8515" y="4135991"/>
                <a:ext cx="4708725" cy="4742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5676420D-63C7-4B08-B643-26D9515C6D01}"/>
              </a:ext>
            </a:extLst>
          </p:cNvPr>
          <p:cNvCxnSpPr>
            <a:cxnSpLocks/>
          </p:cNvCxnSpPr>
          <p:nvPr/>
        </p:nvCxnSpPr>
        <p:spPr>
          <a:xfrm flipV="1">
            <a:off x="2903707" y="4611185"/>
            <a:ext cx="272374" cy="671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6F6D05C1-872C-42D5-87EC-3B45A85BB084}"/>
              </a:ext>
            </a:extLst>
          </p:cNvPr>
          <p:cNvSpPr txBox="1"/>
          <p:nvPr/>
        </p:nvSpPr>
        <p:spPr>
          <a:xfrm>
            <a:off x="1293779" y="5261934"/>
            <a:ext cx="3492230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Projection matrix</a:t>
            </a:r>
            <a:endParaRPr kumimoji="0" lang="zh-CN" altLang="en-US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8357741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A022FF1-5950-4A16-8BE0-93BC0E1A5395}"/>
              </a:ext>
            </a:extLst>
          </p:cNvPr>
          <p:cNvSpPr/>
          <p:nvPr/>
        </p:nvSpPr>
        <p:spPr>
          <a:xfrm>
            <a:off x="704978" y="562923"/>
            <a:ext cx="50500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/>
              <a:t>Positive definite matrices</a:t>
            </a:r>
          </a:p>
        </p:txBody>
      </p:sp>
      <p:pic>
        <p:nvPicPr>
          <p:cNvPr id="7" name="图片 6" descr="图片包含 屏幕截图&#10;&#10;自动生成的说明">
            <a:extLst>
              <a:ext uri="{FF2B5EF4-FFF2-40B4-BE49-F238E27FC236}">
                <a16:creationId xmlns:a16="http://schemas.microsoft.com/office/drawing/2014/main" id="{B5247192-37B3-43E6-A8C5-D6BC5C26FC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750" y="2002216"/>
            <a:ext cx="7771521" cy="314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730330"/>
      </p:ext>
    </p:extLst>
  </p:cSld>
  <p:clrMapOvr>
    <a:masterClrMapping/>
  </p:clrMapOvr>
  <p:transition spd="med"/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205</Words>
  <Application>Microsoft Office PowerPoint</Application>
  <PresentationFormat>宽屏</PresentationFormat>
  <Paragraphs>39</Paragraphs>
  <Slides>11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Helvetica Light</vt:lpstr>
      <vt:lpstr>Nexa Bold</vt:lpstr>
      <vt:lpstr>Noto Sans Bold</vt:lpstr>
      <vt:lpstr>URW Palladio L</vt:lpstr>
      <vt:lpstr>等线</vt:lpstr>
      <vt:lpstr>等线 Light</vt:lpstr>
      <vt:lpstr>Microsoft YaHei</vt:lpstr>
      <vt:lpstr>Arial</vt:lpstr>
      <vt:lpstr>Cambria Math</vt:lpstr>
      <vt:lpstr>Helvetica</vt:lpstr>
      <vt:lpstr>Office 主题​​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chang wanli</dc:creator>
  <cp:lastModifiedBy>chang wanli</cp:lastModifiedBy>
  <cp:revision>13</cp:revision>
  <dcterms:created xsi:type="dcterms:W3CDTF">2018-10-30T09:06:46Z</dcterms:created>
  <dcterms:modified xsi:type="dcterms:W3CDTF">2018-11-07T08:54:08Z</dcterms:modified>
</cp:coreProperties>
</file>